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slideLayouts/slideLayout30.xml" ContentType="application/vnd.openxmlformats-officedocument.presentationml.slideLayout+xml"/>
  <Override PartName="/ppt/theme/theme29.xml" ContentType="application/vnd.openxmlformats-officedocument.theme+xml"/>
  <Override PartName="/ppt/slideLayouts/slideLayout31.xml" ContentType="application/vnd.openxmlformats-officedocument.presentationml.slideLayout+xml"/>
  <Override PartName="/ppt/theme/theme30.xml" ContentType="application/vnd.openxmlformats-officedocument.theme+xml"/>
  <Override PartName="/ppt/slideLayouts/slideLayout32.xml" ContentType="application/vnd.openxmlformats-officedocument.presentationml.slideLayout+xml"/>
  <Override PartName="/ppt/theme/theme31.xml" ContentType="application/vnd.openxmlformats-officedocument.theme+xml"/>
  <Override PartName="/ppt/slideLayouts/slideLayout33.xml" ContentType="application/vnd.openxmlformats-officedocument.presentationml.slideLayout+xml"/>
  <Override PartName="/ppt/theme/theme32.xml" ContentType="application/vnd.openxmlformats-officedocument.theme+xml"/>
  <Override PartName="/ppt/slideLayouts/slideLayout34.xml" ContentType="application/vnd.openxmlformats-officedocument.presentationml.slideLayout+xml"/>
  <Override PartName="/ppt/theme/theme33.xml" ContentType="application/vnd.openxmlformats-officedocument.theme+xml"/>
  <Override PartName="/ppt/slideLayouts/slideLayout35.xml" ContentType="application/vnd.openxmlformats-officedocument.presentationml.slideLayout+xml"/>
  <Override PartName="/ppt/theme/theme34.xml" ContentType="application/vnd.openxmlformats-officedocument.theme+xml"/>
  <Override PartName="/ppt/slideLayouts/slideLayout36.xml" ContentType="application/vnd.openxmlformats-officedocument.presentationml.slideLayout+xml"/>
  <Override PartName="/ppt/theme/theme35.xml" ContentType="application/vnd.openxmlformats-officedocument.theme+xml"/>
  <Override PartName="/ppt/slideLayouts/slideLayout37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8" r:id="rId3"/>
    <p:sldMasterId id="2147483670" r:id="rId4"/>
    <p:sldMasterId id="2147483672" r:id="rId5"/>
    <p:sldMasterId id="2147483674" r:id="rId6"/>
    <p:sldMasterId id="2147483676" r:id="rId7"/>
    <p:sldMasterId id="2147483678" r:id="rId8"/>
    <p:sldMasterId id="2147483680" r:id="rId9"/>
    <p:sldMasterId id="2147483682" r:id="rId10"/>
    <p:sldMasterId id="2147483684" r:id="rId11"/>
    <p:sldMasterId id="2147483686" r:id="rId12"/>
    <p:sldMasterId id="2147483688" r:id="rId13"/>
    <p:sldMasterId id="2147483690" r:id="rId14"/>
    <p:sldMasterId id="2147483692" r:id="rId15"/>
    <p:sldMasterId id="2147483694" r:id="rId16"/>
    <p:sldMasterId id="2147483696" r:id="rId17"/>
    <p:sldMasterId id="2147483698" r:id="rId18"/>
    <p:sldMasterId id="2147483700" r:id="rId19"/>
    <p:sldMasterId id="2147483702" r:id="rId20"/>
    <p:sldMasterId id="2147483704" r:id="rId21"/>
    <p:sldMasterId id="2147483706" r:id="rId22"/>
    <p:sldMasterId id="2147483708" r:id="rId23"/>
    <p:sldMasterId id="2147483710" r:id="rId24"/>
    <p:sldMasterId id="2147483712" r:id="rId25"/>
    <p:sldMasterId id="2147483714" r:id="rId26"/>
    <p:sldMasterId id="2147483716" r:id="rId27"/>
    <p:sldMasterId id="2147483718" r:id="rId28"/>
    <p:sldMasterId id="2147483720" r:id="rId29"/>
    <p:sldMasterId id="2147483722" r:id="rId30"/>
    <p:sldMasterId id="2147483724" r:id="rId31"/>
    <p:sldMasterId id="2147483726" r:id="rId32"/>
    <p:sldMasterId id="2147483728" r:id="rId33"/>
    <p:sldMasterId id="2147483730" r:id="rId34"/>
    <p:sldMasterId id="2147483732" r:id="rId35"/>
    <p:sldMasterId id="2147483734" r:id="rId36"/>
  </p:sldMasterIdLst>
  <p:notesMasterIdLst>
    <p:notesMasterId r:id="rId93"/>
  </p:notesMasterIdLst>
  <p:handoutMasterIdLst>
    <p:handoutMasterId r:id="rId94"/>
  </p:handoutMasterIdLst>
  <p:sldIdLst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42" r:id="rId66"/>
    <p:sldId id="343" r:id="rId67"/>
    <p:sldId id="344" r:id="rId68"/>
    <p:sldId id="345" r:id="rId69"/>
    <p:sldId id="346" r:id="rId70"/>
    <p:sldId id="347" r:id="rId71"/>
    <p:sldId id="295" r:id="rId72"/>
    <p:sldId id="296" r:id="rId73"/>
    <p:sldId id="297" r:id="rId74"/>
    <p:sldId id="298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309" r:id="rId86"/>
    <p:sldId id="310" r:id="rId87"/>
    <p:sldId id="311" r:id="rId88"/>
    <p:sldId id="312" r:id="rId89"/>
    <p:sldId id="313" r:id="rId90"/>
    <p:sldId id="314" r:id="rId91"/>
    <p:sldId id="315" r:id="rId92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2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76" Type="http://schemas.openxmlformats.org/officeDocument/2006/relationships/slide" Target="slides/slide40.xml"/><Relationship Id="rId84" Type="http://schemas.openxmlformats.org/officeDocument/2006/relationships/slide" Target="slides/slide48.xml"/><Relationship Id="rId89" Type="http://schemas.openxmlformats.org/officeDocument/2006/relationships/slide" Target="slides/slide53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92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slide" Target="slides/slide30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87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90" Type="http://schemas.openxmlformats.org/officeDocument/2006/relationships/slide" Target="slides/slide54.xml"/><Relationship Id="rId95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80" Type="http://schemas.openxmlformats.org/officeDocument/2006/relationships/slide" Target="slides/slide44.xml"/><Relationship Id="rId85" Type="http://schemas.openxmlformats.org/officeDocument/2006/relationships/slide" Target="slides/slide4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83" Type="http://schemas.openxmlformats.org/officeDocument/2006/relationships/slide" Target="slides/slide47.xml"/><Relationship Id="rId88" Type="http://schemas.openxmlformats.org/officeDocument/2006/relationships/slide" Target="slides/slide52.xml"/><Relationship Id="rId91" Type="http://schemas.openxmlformats.org/officeDocument/2006/relationships/slide" Target="slides/slide55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slide" Target="slides/slide50.xml"/><Relationship Id="rId94" Type="http://schemas.openxmlformats.org/officeDocument/2006/relationships/handoutMaster" Target="handoutMasters/handoutMaster1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4E24D6A4-485A-4FDF-8865-235E875307D6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07AEA7E-DF03-4008-AA96-DB59166C4C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9064736-4992-4FEA-853E-59EEDFB088EC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14FCB3E-B1ED-4F4E-9E71-995DD4703C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0DD6F7-E1F8-4139-A771-602844A50BFA}" type="slidenum">
              <a:rPr lang="en-GB" altLang="en-US" smtClean="0">
                <a:solidFill>
                  <a:prstClr val="black"/>
                </a:solidFill>
              </a:rPr>
              <a:pPr/>
              <a:t>32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 complaint</a:t>
            </a:r>
          </a:p>
          <a:p>
            <a:r>
              <a:rPr lang="en-GB" dirty="0"/>
              <a:t>We will</a:t>
            </a:r>
            <a:r>
              <a:rPr lang="en-GB" baseline="0" dirty="0"/>
              <a:t> get it wrong - inevitable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EE6C-153A-43FE-8DDD-1B125087080C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EE6C-153A-43FE-8DDD-1B125087080C}" type="slidenum">
              <a:rPr lang="en-GB" smtClean="0">
                <a:solidFill>
                  <a:prstClr val="black"/>
                </a:solidFill>
              </a:rPr>
              <a:pPr/>
              <a:t>56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 Pres 0412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 bwMode="auto">
          <a:xfrm>
            <a:off x="6156176" y="4941168"/>
            <a:ext cx="1656184" cy="16561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2400" baseline="-250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236296" y="5589240"/>
            <a:ext cx="1656184" cy="93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2400" baseline="-250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69" y="4726260"/>
            <a:ext cx="2546052" cy="15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384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D963-69F6-47FB-A94E-55A4596E0F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EE1B9-21FA-4B2F-ACF6-8C2E6F9671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0" descr="PP Pres 04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pic>
      <p:pic>
        <p:nvPicPr>
          <p:cNvPr id="6" name="Picture 10" descr="PP Pres 04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556" r="43437" b="70000"/>
          <a:stretch/>
        </p:blipFill>
        <p:spPr bwMode="auto">
          <a:xfrm>
            <a:off x="4124325" y="0"/>
            <a:ext cx="5019675" cy="20192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2016226" cy="1196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 Bold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5C55C0-CDC1-4BBF-A115-5ECD00581F97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1" name="Picture 8" descr="swoosh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rt in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282444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Make Complaints Better?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888" y="5733256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Nicola Williams, Assistant Director of Nursing &amp;  </a:t>
            </a:r>
          </a:p>
          <a:p>
            <a:r>
              <a:rPr lang="en-GB" b="1" dirty="0">
                <a:solidFill>
                  <a:prstClr val="black"/>
                </a:solidFill>
              </a:rPr>
              <a:t>               Patient Experience ABMU Health Board  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get it wrong in the first place!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Create a culture where every individual is devoted to excellent service and service recovery is an instinctive reaction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Empower every individual to resolve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ignore problem / ‘go to ground’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Work with patients &amp; families to get it right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Admit and apologise when things have gone wrong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Explain fully if things have not gone wrong – don’t be defensive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Consider appropriate redress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Special Care with bereaved – especially unexpected deaths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Culture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Full Change Programme: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Assistant Director dedicated clinical leadership to drive the organisational change programme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Realign Executive Responsibility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Dedicated finances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Can do attitude – not taking no for an answer!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Getting the Foundations Right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New Datix (patient safety system)- live 1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GB" dirty="0">
                <a:latin typeface="Arial" pitchFamily="34" charset="0"/>
                <a:cs typeface="Arial" pitchFamily="34" charset="0"/>
              </a:rPr>
              <a:t> Dec 2014 fully integrated Datix web – live ward- board dashboard reporting &amp; enhanced meaningful clinical codes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Patient Focussed- Department of Investigations &amp; Redress become Patient Feedback team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Redesign the central team – the right people doing the right job with the right tools &amp; support in the right way</a:t>
            </a:r>
          </a:p>
          <a:p>
            <a:pPr lvl="1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3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Dedicated Serious Incident Team (3) do all serious incident (harm / death) investigations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Ombudsman Clinical Lead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claims, inquest &amp; redress team- all legally trained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Complaints Team- 50% clinically trained staff (therapists / nurses)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Sufficient Admin Support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Getting case numbers right – 15 open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More senior staff on emails (band 4’s)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Dedicated customer care / nipping issues in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bud / telephone aggression trainer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Re-designed Team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trained to do the job their are being asked to do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RCA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specialist Investigation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Customer Care / nipping issues in bud training front line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Complaints &amp; redress training for all managers &amp; governance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POVA 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/ Training &amp; Support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Speedy Resolution Waiting List / appointment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Immediate contact on receipt of letter – have discussion / discuss requirements &amp; expectations, apologise &amp; agree way forward- fantastic difference – e.g. 50% closure of ED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Develop a relationship of trust with complainant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Keep to all promises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Offer meeting with senior clinicians to discuss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issues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Revised Complaints Processes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926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Clinical triage of all formal complaints – each complaint assessed individually – lead nurse &amp; medical speciality leads taken active lead role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Independent Investigation Team – Nursing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Urgent work to address backlog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Very Senior review all response letters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engagement of CDs / Locality Directors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Directorate / Locality Board detailed complaint analysis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Patient Advisory Liaison Service 7 days – 9am-8pm successfully introduced into one acute hospital site – support for staff, patients &amp;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their loved ones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5304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raise expectations – be clear what will be delivered and by when – especially if historical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Proportionate investigation using relevant RCA Tools- arrange an RCA meeting to get as many parties together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Earlier commissioning of external /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peer</a:t>
            </a:r>
            <a:r>
              <a:rPr lang="en-GB" dirty="0">
                <a:latin typeface="Arial" pitchFamily="34" charset="0"/>
                <a:cs typeface="Arial" pitchFamily="34" charset="0"/>
              </a:rPr>
              <a:t> review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Scope out all relevant national / care / NICE standards / guidelines- clear what you are measuring against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Raising profile of need to consider breach of duty of care / qualifying liability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30 &amp; 60 day response timescales uppermost in everyone’s minds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allowing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jargonistic</a:t>
            </a:r>
            <a:r>
              <a:rPr lang="en-GB" dirty="0">
                <a:latin typeface="Arial" pitchFamily="34" charset="0"/>
                <a:cs typeface="Arial" pitchFamily="34" charset="0"/>
              </a:rPr>
              <a:t>, negative &amp; defensive responses to go out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Treating complainants &amp; their issues as you would wish for yourself or your family-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always put ourselves in their shoes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escalate anything they cannot handle / not sure of / not getting support for immediately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Accountable &amp; Responsible Officer /s ‘sign off’(before final sign off)- THIS SHOULD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     NOT BE DELEGATED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24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Patient Support Officers advising bereaved if at any point they have any questions to contact Patient Feedback team / PALs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Small cards being produced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on proactive contact with bereaved families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252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Rolling out Friends &amp; family Test across whole Health Board- feedback cards/ smart device/ feedback zones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Weekly feedback to each clinical area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changes made as a result of feedback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Email alerts from agreed buzz words for immediate action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Proactive Patient Feedback Mechanisms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026372"/>
          </a:xfrm>
        </p:spPr>
        <p:txBody>
          <a:bodyPr/>
          <a:lstStyle/>
          <a:p>
            <a:r>
              <a:rPr lang="en-GB" b="1" dirty="0"/>
              <a:t>Oct 2012- </a:t>
            </a:r>
            <a:r>
              <a:rPr lang="en-GB" dirty="0"/>
              <a:t>Letter received from parents of a lady in</a:t>
            </a:r>
            <a:r>
              <a:rPr lang="en-GB" b="1" dirty="0"/>
              <a:t> </a:t>
            </a:r>
            <a:r>
              <a:rPr lang="en-GB" dirty="0"/>
              <a:t>her early 20’s regarding the care received prior to her sad death in June 2012</a:t>
            </a:r>
          </a:p>
          <a:p>
            <a:r>
              <a:rPr lang="en-GB" dirty="0"/>
              <a:t>Graded as ‘amber’ complaint </a:t>
            </a:r>
          </a:p>
          <a:p>
            <a:r>
              <a:rPr lang="en-GB" dirty="0"/>
              <a:t>At time backlog in responding to complaints  </a:t>
            </a:r>
          </a:p>
          <a:p>
            <a:r>
              <a:rPr lang="en-GB" b="1" dirty="0"/>
              <a:t>Sept 2013- </a:t>
            </a:r>
            <a:r>
              <a:rPr lang="en-GB" dirty="0"/>
              <a:t>complaint picked up by Senior Nurse asked to oversee dept- no work had started – complex -involved GP &amp; a number of HB services </a:t>
            </a:r>
          </a:p>
          <a:p>
            <a:r>
              <a:rPr lang="en-GB" b="1" dirty="0"/>
              <a:t>Dec 2013 </a:t>
            </a:r>
            <a:r>
              <a:rPr lang="en-GB" dirty="0"/>
              <a:t>response sent to family &amp; offered a meeting (14 months after complaint received) – family rang wished to meet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/>
          <a:lstStyle/>
          <a:p>
            <a:r>
              <a:rPr lang="en-GB" dirty="0"/>
              <a:t>A Complainants Story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Notes called on day complaint arrives- scanned &amp; emailed to all relevant staff &amp; clinical leads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Arrange a RCA / Review meeting around key staff’s availability – within 2 weeks – allow enough time to do a full review at meeting and agree response- support to do drafting at meeting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RCA for red and amber’s – formal statements- these are the only ones that should take up to 60 working days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Independence instigated – not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marking own homework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GB" dirty="0"/>
              <a:t>Investigative approach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What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Why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What going to do to stop it happening again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Explore &amp; Explain Breach of duty of care &amp; Qualifying liability (if harm or possible harm alleged)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Chronologies only if required to explain a point (can be a small part of the investigation report – not main element)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Peer Review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When timescale &gt;6 months offer of ex gratia payment up front and apologise poor complaints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handling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GB" dirty="0"/>
              <a:t>Responses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Have we sought the complainants  expectations and confirmed these?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Thank for raising concern; sincere apology; explanation; remedy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Are our conclusions clearly expressed?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Have we visible evidence against each conclusion?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the report presented in an easy to read format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our language written to be understood by the complainant?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it free from spelling and grammatical errors                 </a:t>
            </a:r>
          </a:p>
          <a:p>
            <a:pPr>
              <a:buNone/>
            </a:pPr>
            <a:r>
              <a:rPr lang="en-GB" dirty="0"/>
              <a:t>                             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Response Checklist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/>
              <a:t>Watch out for Brown M &amp; M ‘s</a:t>
            </a:r>
          </a:p>
        </p:txBody>
      </p:sp>
      <p:pic>
        <p:nvPicPr>
          <p:cNvPr id="5" name="Content Placeholder 4" descr="m&amp;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747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Accountable Officer signing off that they were confident that: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The investigation has been clinically robust and undertaken ‘independently’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Outcome is clinically robust and clear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Complainants expectations have been sought and met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Response is not defensive, offers appropriate &amp; meaningful – not ‘I am sorry you feel that...’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Response written in plain English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Being Clear what Sign Off Means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All complaints citing possible / actual harm have been investigated in line with redress &amp; full redress outcome explanation given &amp; appropriate redress offered (or a plan if interim response)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ensured action taken to prevent re-occurrence within area concerned (and wider as appropriate)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identified any themes / trends and taken appropriate action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pPr lvl="0"/>
            <a:r>
              <a:rPr lang="en-US" dirty="0"/>
              <a:t>We are all accountable &amp; responsible </a:t>
            </a:r>
          </a:p>
          <a:p>
            <a:pPr lvl="0"/>
            <a:r>
              <a:rPr lang="en-US" dirty="0"/>
              <a:t>Make superhuman efforts to nip complaints in the bud &amp; respond within timeframes</a:t>
            </a:r>
            <a:endParaRPr lang="en-GB" dirty="0"/>
          </a:p>
          <a:p>
            <a:pPr lvl="0"/>
            <a:r>
              <a:rPr lang="en-US" dirty="0"/>
              <a:t>All front-line staff trained in handling complaints.  Listen/</a:t>
            </a:r>
            <a:r>
              <a:rPr lang="en-US" dirty="0" err="1"/>
              <a:t>sympathise</a:t>
            </a:r>
            <a:r>
              <a:rPr lang="en-US" dirty="0"/>
              <a:t>/don’t justify (don’t want to know) /agree action (make notes.  What to do about it?)/follow through (make sure it happens)</a:t>
            </a:r>
          </a:p>
          <a:p>
            <a:pPr lvl="0"/>
            <a:r>
              <a:rPr lang="en-US" dirty="0"/>
              <a:t>Action plans must be signed off and implementation monitored through Directorate / Locality Boards</a:t>
            </a:r>
          </a:p>
          <a:p>
            <a:pPr lvl="0"/>
            <a:r>
              <a:rPr lang="en-US" dirty="0"/>
              <a:t>There MUST be ward – Board monthly themed </a:t>
            </a:r>
          </a:p>
          <a:p>
            <a:pPr lvl="0">
              <a:buNone/>
            </a:pPr>
            <a:r>
              <a:rPr lang="en-US" dirty="0"/>
              <a:t>                                         analysis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/>
              <a:t>Key Messages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602436"/>
          </a:xfrm>
        </p:spPr>
        <p:txBody>
          <a:bodyPr/>
          <a:lstStyle/>
          <a:p>
            <a:r>
              <a:rPr lang="en-GB" dirty="0"/>
              <a:t>Early contact / meetings actually saves time – it definitely does not take longer  - prevents rework &amp; memory is better</a:t>
            </a:r>
          </a:p>
          <a:p>
            <a:r>
              <a:rPr lang="en-GB" dirty="0"/>
              <a:t>Senior scrutiny &amp; support</a:t>
            </a:r>
          </a:p>
          <a:p>
            <a:r>
              <a:rPr lang="en-GB" dirty="0"/>
              <a:t>Staff have to be held to account</a:t>
            </a:r>
          </a:p>
          <a:p>
            <a:r>
              <a:rPr lang="en-GB" dirty="0"/>
              <a:t>After we go beyond 3 months we start loosing trust </a:t>
            </a:r>
          </a:p>
          <a:p>
            <a:r>
              <a:rPr lang="en-GB" dirty="0"/>
              <a:t>Clinical oversight &amp; a level of clinical independence is essential </a:t>
            </a:r>
          </a:p>
          <a:p>
            <a:r>
              <a:rPr lang="en-GB" dirty="0"/>
              <a:t>Special Care is required proactively with bereaved – especially unexpected deaths – opportunity for explanations </a:t>
            </a:r>
          </a:p>
          <a:p>
            <a:r>
              <a:rPr lang="en-GB" dirty="0"/>
              <a:t>PALs work as a support to staff &amp; patients </a:t>
            </a:r>
          </a:p>
          <a:p>
            <a:pPr>
              <a:buNone/>
            </a:pPr>
            <a:r>
              <a:rPr lang="en-GB" dirty="0"/>
              <a:t>                         nipping issues in the bud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98380"/>
          </a:xfrm>
        </p:spPr>
        <p:txBody>
          <a:bodyPr/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Continued Board level priority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Culture changes are underway- We are on a Journey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Improved escalation processes are working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201 less formal complaints April-Dec 2014 than 2013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Positive Feedback WHLS / CHC / PSOW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Half the number of open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16 less open Ombudsman Cases – no S16/17 last  11 months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Less second resolution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Backlog almost eradicated -Increasing 30 &amp; 60 day compliance &amp; most now responded within 6 months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Increasing positive proactive patient Experience Feedback at least 95%  would recommend ward / unit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GB" dirty="0"/>
              <a:t>So what difference has this made?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 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4968552" cy="49685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336704"/>
          </a:xfrm>
        </p:spPr>
        <p:txBody>
          <a:bodyPr/>
          <a:lstStyle/>
          <a:p>
            <a:r>
              <a:rPr lang="en-GB" b="1" dirty="0"/>
              <a:t>May 2014 </a:t>
            </a:r>
            <a:r>
              <a:rPr lang="en-GB" dirty="0"/>
              <a:t>-Meeting held with parents – </a:t>
            </a:r>
          </a:p>
          <a:p>
            <a:r>
              <a:rPr lang="en-GB" dirty="0"/>
              <a:t>Clinical Director went through all the questions the parents had - communicated well &amp; clearly &amp; concisely what had happened, lessons learnt, actions taken &amp; changes put in place</a:t>
            </a:r>
          </a:p>
          <a:p>
            <a:r>
              <a:rPr lang="en-GB" dirty="0"/>
              <a:t>At the end of the meeting - family thanked everyone very much for being so open &amp; honest and explaining everything to them. They made it very clear that if we had arranged a meeting when they sent the letter </a:t>
            </a:r>
            <a:r>
              <a:rPr lang="en-GB" dirty="0">
                <a:solidFill>
                  <a:srgbClr val="FF0000"/>
                </a:solidFill>
              </a:rPr>
              <a:t>(19 months earlier) </a:t>
            </a:r>
            <a:r>
              <a:rPr lang="en-GB" dirty="0"/>
              <a:t>they would have been able to move on following their daughters death - but up to that point they had not had closure.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b="1"/>
              <a:t>Complaints Handling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852738"/>
            <a:ext cx="7127875" cy="1081087"/>
          </a:xfrm>
        </p:spPr>
        <p:txBody>
          <a:bodyPr/>
          <a:lstStyle/>
          <a:p>
            <a:pPr eaLnBrk="1" hangingPunct="1"/>
            <a:r>
              <a:rPr lang="en-GB" altLang="en-US"/>
              <a:t>Wrexham County Borough Council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Exchanging Best Practice with other Local Authorities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211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altLang="en-US" sz="2800" dirty="0"/>
              <a:t>Regional &amp; National working groups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Links to other groups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Network of support – formal &amp; informal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Collaborative working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dirty="0"/>
              <a:t>‘One voice’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Improvements to Complaint Management at WCBC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165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/>
              <a:t>Adoption of ‘All Wales Complaints Policy’ in 2012</a:t>
            </a:r>
          </a:p>
          <a:p>
            <a:pPr eaLnBrk="1" hangingPunct="1">
              <a:defRPr/>
            </a:pPr>
            <a:r>
              <a:rPr lang="en-GB" altLang="en-US" sz="2800" dirty="0"/>
              <a:t>Centralised Complaints Team</a:t>
            </a:r>
          </a:p>
          <a:p>
            <a:pPr eaLnBrk="1" hangingPunct="1">
              <a:defRPr/>
            </a:pPr>
            <a:r>
              <a:rPr lang="en-GB" altLang="en-US" sz="2800" dirty="0"/>
              <a:t>Based in Customer Services department</a:t>
            </a:r>
          </a:p>
          <a:p>
            <a:pPr eaLnBrk="1" hangingPunct="1">
              <a:defRPr/>
            </a:pPr>
            <a:r>
              <a:rPr lang="en-GB" altLang="en-US" sz="2800" dirty="0"/>
              <a:t>Reduction in PSOW investigations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Statistics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8186737" cy="3071813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‘Tricks of the Trade’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800" dirty="0"/>
              <a:t>Robust recording tools</a:t>
            </a:r>
          </a:p>
          <a:p>
            <a:pPr eaLnBrk="1" hangingPunct="1">
              <a:defRPr/>
            </a:pPr>
            <a:r>
              <a:rPr lang="en-GB" altLang="en-US" sz="2800" dirty="0"/>
              <a:t>Independence from services</a:t>
            </a:r>
          </a:p>
          <a:p>
            <a:pPr eaLnBrk="1" hangingPunct="1">
              <a:defRPr/>
            </a:pPr>
            <a:r>
              <a:rPr lang="en-GB" altLang="en-US" sz="2800" dirty="0"/>
              <a:t>Build rapport with teams / managers</a:t>
            </a:r>
          </a:p>
          <a:p>
            <a:pPr eaLnBrk="1" hangingPunct="1">
              <a:defRPr/>
            </a:pPr>
            <a:r>
              <a:rPr lang="en-GB" altLang="en-US" sz="2800" dirty="0"/>
              <a:t>Don’t be defensive</a:t>
            </a:r>
          </a:p>
          <a:p>
            <a:pPr eaLnBrk="1" hangingPunct="1">
              <a:defRPr/>
            </a:pPr>
            <a:r>
              <a:rPr lang="en-GB" altLang="en-US" sz="2800" dirty="0"/>
              <a:t>Seek advice</a:t>
            </a:r>
          </a:p>
          <a:p>
            <a:pPr eaLnBrk="1" hangingPunct="1">
              <a:defRPr/>
            </a:pPr>
            <a:r>
              <a:rPr lang="en-GB" altLang="en-US" sz="2800" dirty="0"/>
              <a:t>Have open discussions with the PSOW </a:t>
            </a:r>
          </a:p>
          <a:p>
            <a:pPr eaLnBrk="1" hangingPunct="1">
              <a:defRPr/>
            </a:pPr>
            <a:r>
              <a:rPr lang="en-GB" altLang="en-US" sz="2800" dirty="0"/>
              <a:t>Publicise the procedures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noFill/>
        </p:spPr>
        <p:txBody>
          <a:bodyPr anchor="t"/>
          <a:lstStyle/>
          <a:p>
            <a:pPr eaLnBrk="1" hangingPunct="1"/>
            <a:r>
              <a:rPr lang="en-GB" altLang="en-US" sz="3600" b="1"/>
              <a:t>Barriers to Managing Complaints Well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094163"/>
          </a:xfrm>
        </p:spPr>
        <p:txBody>
          <a:bodyPr/>
          <a:lstStyle/>
          <a:p>
            <a:pPr eaLnBrk="1" hangingPunct="1"/>
            <a:r>
              <a:rPr lang="en-GB" altLang="en-US" sz="2800"/>
              <a:t>Culture – complaints seen as a negative</a:t>
            </a:r>
          </a:p>
          <a:p>
            <a:pPr eaLnBrk="1" hangingPunct="1"/>
            <a:r>
              <a:rPr lang="en-GB" altLang="en-US" sz="2800"/>
              <a:t>Informal complaints – not recording trends</a:t>
            </a:r>
          </a:p>
          <a:p>
            <a:pPr eaLnBrk="1" hangingPunct="1"/>
            <a:r>
              <a:rPr lang="en-GB" altLang="en-US" sz="2800"/>
              <a:t>‘Compensation culture’</a:t>
            </a:r>
          </a:p>
          <a:p>
            <a:pPr eaLnBrk="1" hangingPunct="1"/>
            <a:r>
              <a:rPr lang="en-GB" altLang="en-US" sz="2800"/>
              <a:t>Guidance &amp; Regulations don’t always support early or appropriate resolution</a:t>
            </a:r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62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5400" dirty="0">
                <a:solidFill>
                  <a:srgbClr val="FFFFFF"/>
                </a:solidFill>
                <a:latin typeface="Calibri Bold" charset="0"/>
                <a:cs typeface="+mn-cs"/>
              </a:rPr>
              <a:t>The bigger picture…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0987" y="3356992"/>
            <a:ext cx="502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Calibri Bold" charset="0"/>
                <a:cs typeface="+mn-cs"/>
              </a:rPr>
              <a:t>Steve Porter,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Calibri Bold" charset="0"/>
                <a:cs typeface="+mn-cs"/>
              </a:rPr>
              <a:t>Operations Director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8880"/>
            <a:ext cx="7772400" cy="316835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0C0"/>
                </a:solidFill>
              </a:rPr>
              <a:t>A bit about us at Wales &amp; West Housing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0C0"/>
                </a:solidFill>
              </a:rPr>
              <a:t>A change in our approach to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70C0"/>
                </a:solidFill>
              </a:rPr>
              <a:t>The bigger picture – the right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066800"/>
          </a:xfrm>
        </p:spPr>
        <p:txBody>
          <a:bodyPr/>
          <a:lstStyle/>
          <a:p>
            <a:pPr algn="r"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846640" cy="4399384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038150"/>
            <a:ext cx="5761037" cy="81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5976" y="1916832"/>
            <a:ext cx="48965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9976" lvl="2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About us</a:t>
            </a:r>
          </a:p>
          <a:p>
            <a:pPr marL="399976" lvl="2" algn="ctr" fontAlgn="auto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olidFill>
                <a:srgbClr val="0070C0"/>
              </a:solidFill>
              <a:latin typeface="Calibri"/>
              <a:ea typeface="Verdana" pitchFamily="34" charset="0"/>
              <a:cs typeface="Verdana" pitchFamily="34" charset="0"/>
            </a:endParaRP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Traditional Housing Association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9,700 homes across Wales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25,000 residents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12 local authority areas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Traditionally constructed properties, WHQS compliant, in small schemes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Ongoing development programme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ST Best Companies, 5</a:t>
            </a:r>
            <a:r>
              <a:rPr lang="en-GB" baseline="30000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th</a:t>
            </a: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 in UK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Investors In People, Gold</a:t>
            </a:r>
          </a:p>
          <a:p>
            <a:pPr marL="857176" lvl="2" indent="-4572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  <a:ea typeface="Verdana" pitchFamily="34" charset="0"/>
                <a:cs typeface="Verdana" pitchFamily="34" charset="0"/>
              </a:rPr>
              <a:t>Systems thinking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Our approach to complaints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400" cy="447139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Traditional 3 stage complaints 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Welcome comments, compliments and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In 2012 we changed to a 1 stage 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70C0"/>
                </a:solidFill>
              </a:rPr>
              <a:t>A clear, simple 1 stage procedure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</a:rPr>
              <a:t>Complex rules result in simple </a:t>
            </a:r>
            <a:r>
              <a:rPr lang="en-US" altLang="en-US" sz="3600" dirty="0" err="1">
                <a:solidFill>
                  <a:srgbClr val="0070C0"/>
                </a:solidFill>
              </a:rPr>
              <a:t>behaviour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</a:rPr>
              <a:t>Simple rules result in complex </a:t>
            </a:r>
            <a:r>
              <a:rPr lang="en-US" altLang="en-US" sz="3600" dirty="0" err="1">
                <a:solidFill>
                  <a:srgbClr val="0070C0"/>
                </a:solidFill>
              </a:rPr>
              <a:t>behaviour</a:t>
            </a:r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16624"/>
          </a:xfrm>
        </p:spPr>
        <p:txBody>
          <a:bodyPr/>
          <a:lstStyle/>
          <a:p>
            <a:r>
              <a:rPr lang="en-GB" dirty="0"/>
              <a:t>Some complaints unanswered for over a year- longer</a:t>
            </a:r>
          </a:p>
          <a:p>
            <a:r>
              <a:rPr lang="en-GB" dirty="0"/>
              <a:t>Not meeting PSOW deadlines</a:t>
            </a:r>
          </a:p>
          <a:p>
            <a:r>
              <a:rPr lang="en-GB" dirty="0"/>
              <a:t>Poor relationship CHC advocates</a:t>
            </a:r>
          </a:p>
          <a:p>
            <a:r>
              <a:rPr lang="en-GB" dirty="0"/>
              <a:t>Little clinical oversight / scrutiny</a:t>
            </a:r>
          </a:p>
          <a:p>
            <a:r>
              <a:rPr lang="en-GB" dirty="0"/>
              <a:t>Very Hard working department –each had high case load (over 100 each)- Handlers managing complaints, redress, inquests, claims, ombudsman – claims took precedence </a:t>
            </a:r>
          </a:p>
          <a:p>
            <a:r>
              <a:rPr lang="en-GB" sz="2800" dirty="0"/>
              <a:t>Welsh Risk Pool Assessment 2013/14- 35% lessons learnt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February 2014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916416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43838"/>
              </p:ext>
            </p:extLst>
          </p:nvPr>
        </p:nvGraphicFramePr>
        <p:xfrm>
          <a:off x="467544" y="1988840"/>
          <a:ext cx="8892480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upon the process steps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issue and the outcome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timings and triggers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what matters to the customer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Controlled and inflexible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adversarial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solution orientated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Less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8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916416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27243"/>
              </p:ext>
            </p:extLst>
          </p:nvPr>
        </p:nvGraphicFramePr>
        <p:xfrm>
          <a:off x="467544" y="1988840"/>
          <a:ext cx="8892480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Stage Process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upon the process steps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issue and the outcome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the timings and triggers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 on what matters to the customer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Controlled and inflexible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Flexible approach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adversarial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solution orientated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Less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More staff support needed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05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00808"/>
            <a:ext cx="7772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r>
              <a:rPr lang="en-US" altLang="en-US" u="sng" kern="0" dirty="0">
                <a:solidFill>
                  <a:srgbClr val="0070C0"/>
                </a:solidFill>
              </a:rPr>
              <a:t>Support for staff when dealing with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policy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principles for dealing with a complaint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guidelines on writing a reply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Mentors and enablers there to help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requirements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No blame – usually the system not the person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The bigger picture – the right culture</a:t>
            </a:r>
          </a:p>
          <a:p>
            <a:pPr algn="ctr" eaLnBrk="1" hangingPunct="1"/>
            <a:endParaRPr lang="en-US" altLang="en-US" sz="3600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Complex rules  = simple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en-US" altLang="en-US" dirty="0">
                <a:solidFill>
                  <a:srgbClr val="002060"/>
                </a:solidFill>
              </a:rPr>
              <a:t>Simple rules  = complex </a:t>
            </a:r>
            <a:r>
              <a:rPr lang="en-US" altLang="en-US" dirty="0" err="1">
                <a:solidFill>
                  <a:srgbClr val="002060"/>
                </a:solidFill>
              </a:rPr>
              <a:t>behaviour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00808"/>
            <a:ext cx="7772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/>
            <a:r>
              <a:rPr lang="en-US" altLang="en-US" u="sng" kern="0" dirty="0">
                <a:solidFill>
                  <a:srgbClr val="0070C0"/>
                </a:solidFill>
              </a:rPr>
              <a:t>Support for staff when dealing with complaints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policy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clear, simple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principles for dealing with a complaint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guidelines on writing a reply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Mentors and enablers there to help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Clear requirements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No blame – usually the system not the person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600" b="1" kern="0" dirty="0">
                <a:solidFill>
                  <a:srgbClr val="0070C0"/>
                </a:solidFill>
              </a:rPr>
              <a:t>The bigger picture – the right culture</a:t>
            </a:r>
          </a:p>
          <a:p>
            <a:pPr algn="ctr" eaLnBrk="1" hangingPunct="1"/>
            <a:endParaRPr lang="en-US" altLang="en-US" sz="3600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8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The Bigger Picture – the right culture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Getting it right more and more often,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1731876"/>
            <a:ext cx="7416824" cy="49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Getting it right more and more often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1731874"/>
            <a:ext cx="7416824" cy="49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09564" y="1639863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u="sng" baseline="-25000" dirty="0">
                <a:solidFill>
                  <a:srgbClr val="002060"/>
                </a:solidFill>
                <a:cs typeface="+mn-cs"/>
              </a:rPr>
              <a:t>Culture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5536" y="4725144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Values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7242" y="3429000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Operating Principles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29026" y="2939600"/>
            <a:ext cx="2307470" cy="9214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Development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382544" y="1628800"/>
            <a:ext cx="2365920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800" b="1" baseline="-25000" dirty="0">
                <a:solidFill>
                  <a:srgbClr val="0070C0"/>
                </a:solidFill>
                <a:cs typeface="+mn-cs"/>
              </a:rPr>
              <a:t>Leadership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857162" y="4357442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Reality</a:t>
            </a:r>
          </a:p>
        </p:txBody>
      </p:sp>
      <p:cxnSp>
        <p:nvCxnSpPr>
          <p:cNvPr id="4" name="Curved Connector 3"/>
          <p:cNvCxnSpPr>
            <a:stCxn id="2" idx="5"/>
          </p:cNvCxnSpPr>
          <p:nvPr/>
        </p:nvCxnSpPr>
        <p:spPr bwMode="auto">
          <a:xfrm rot="16200000" flipH="1">
            <a:off x="1965704" y="2334872"/>
            <a:ext cx="568620" cy="8995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/>
          <p:nvPr/>
        </p:nvCxnSpPr>
        <p:spPr bwMode="auto">
          <a:xfrm>
            <a:off x="2185474" y="3933056"/>
            <a:ext cx="2530545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urved Connector 19"/>
          <p:cNvCxnSpPr/>
          <p:nvPr/>
        </p:nvCxnSpPr>
        <p:spPr bwMode="auto">
          <a:xfrm flipV="1">
            <a:off x="2483770" y="4357442"/>
            <a:ext cx="2100806" cy="8717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urved Connector 50"/>
          <p:cNvCxnSpPr>
            <a:stCxn id="10" idx="3"/>
          </p:cNvCxnSpPr>
          <p:nvPr/>
        </p:nvCxnSpPr>
        <p:spPr bwMode="auto">
          <a:xfrm rot="5400000">
            <a:off x="6034036" y="2373970"/>
            <a:ext cx="579682" cy="81029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1" idx="1"/>
          </p:cNvCxnSpPr>
          <p:nvPr/>
        </p:nvCxnSpPr>
        <p:spPr bwMode="auto">
          <a:xfrm rot="16200000" flipV="1">
            <a:off x="6373566" y="3715667"/>
            <a:ext cx="428005" cy="115081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urved Connector 63"/>
          <p:cNvCxnSpPr>
            <a:stCxn id="9" idx="2"/>
          </p:cNvCxnSpPr>
          <p:nvPr/>
        </p:nvCxnSpPr>
        <p:spPr bwMode="auto">
          <a:xfrm rot="10800000" flipV="1">
            <a:off x="5508104" y="3400324"/>
            <a:ext cx="1220922" cy="2329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al 69"/>
          <p:cNvSpPr/>
          <p:nvPr/>
        </p:nvSpPr>
        <p:spPr bwMode="auto">
          <a:xfrm>
            <a:off x="4235645" y="1009007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Vision</a:t>
            </a:r>
          </a:p>
        </p:txBody>
      </p:sp>
      <p:cxnSp>
        <p:nvCxnSpPr>
          <p:cNvPr id="75" name="Curved Connector 74"/>
          <p:cNvCxnSpPr>
            <a:stCxn id="70" idx="4"/>
          </p:cNvCxnSpPr>
          <p:nvPr/>
        </p:nvCxnSpPr>
        <p:spPr bwMode="auto">
          <a:xfrm rot="5400000">
            <a:off x="4716669" y="2376507"/>
            <a:ext cx="922481" cy="2037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Oval 88"/>
          <p:cNvSpPr/>
          <p:nvPr/>
        </p:nvSpPr>
        <p:spPr bwMode="auto">
          <a:xfrm>
            <a:off x="1979712" y="972470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No blame</a:t>
            </a:r>
          </a:p>
          <a:p>
            <a:pPr algn="ctr" eaLnBrk="0" hangingPunct="0"/>
            <a:r>
              <a:rPr lang="en-GB" sz="2000" b="1" baseline="-25000" dirty="0">
                <a:solidFill>
                  <a:srgbClr val="0070C0"/>
                </a:solidFill>
                <a:cs typeface="+mn-cs"/>
              </a:rPr>
              <a:t>(genuinely)</a:t>
            </a:r>
          </a:p>
        </p:txBody>
      </p:sp>
      <p:cxnSp>
        <p:nvCxnSpPr>
          <p:cNvPr id="91" name="Curved Connector 90"/>
          <p:cNvCxnSpPr>
            <a:stCxn id="89" idx="4"/>
          </p:cNvCxnSpPr>
          <p:nvPr/>
        </p:nvCxnSpPr>
        <p:spPr bwMode="auto">
          <a:xfrm rot="16200000" flipH="1">
            <a:off x="2849366" y="2042721"/>
            <a:ext cx="1448418" cy="1324139"/>
          </a:xfrm>
          <a:prstGeom prst="curvedConnector3">
            <a:avLst>
              <a:gd name="adj1" fmla="val 40136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83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70" grpId="0" animBg="1"/>
      <p:bldP spid="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Vision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844824"/>
            <a:ext cx="7772400" cy="4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GB" sz="3000" kern="0" dirty="0">
                <a:solidFill>
                  <a:srgbClr val="0070C0"/>
                </a:solidFill>
                <a:cs typeface="Calibri" pitchFamily="34" charset="0"/>
              </a:rPr>
              <a:t>Our vision….</a:t>
            </a:r>
          </a:p>
          <a:p>
            <a:pPr marL="0" indent="0" algn="ctr"/>
            <a:endParaRPr lang="en-GB" sz="1100" kern="0" dirty="0">
              <a:solidFill>
                <a:srgbClr val="2D2DB9">
                  <a:lumMod val="75000"/>
                </a:srgbClr>
              </a:solidFill>
              <a:cs typeface="Calibri" pitchFamily="34" charset="0"/>
            </a:endParaRPr>
          </a:p>
          <a:p>
            <a:pPr marL="0" indent="0" algn="ctr"/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“Strong sustainable growth </a:t>
            </a:r>
            <a:r>
              <a:rPr lang="en-GB" sz="3000" b="1" u="sng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to</a:t>
            </a:r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 make a difference to people’s lives, homes and communities</a:t>
            </a:r>
          </a:p>
          <a:p>
            <a:pPr marL="0" indent="0" algn="ctr"/>
            <a:endParaRPr lang="en-US" altLang="en-US" kern="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" y="4675584"/>
            <a:ext cx="4574183" cy="172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Vision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844824"/>
            <a:ext cx="7772400" cy="4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GB" sz="3000" kern="0" dirty="0">
                <a:solidFill>
                  <a:srgbClr val="0070C0"/>
                </a:solidFill>
                <a:cs typeface="Calibri" pitchFamily="34" charset="0"/>
              </a:rPr>
              <a:t>Our vision….</a:t>
            </a:r>
          </a:p>
          <a:p>
            <a:pPr marL="0" indent="0" algn="ctr"/>
            <a:endParaRPr lang="en-GB" sz="1100" kern="0" dirty="0">
              <a:solidFill>
                <a:srgbClr val="2D2DB9">
                  <a:lumMod val="75000"/>
                </a:srgbClr>
              </a:solidFill>
              <a:cs typeface="Calibri" pitchFamily="34" charset="0"/>
            </a:endParaRPr>
          </a:p>
          <a:p>
            <a:pPr marL="0" indent="0" algn="ctr"/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“Strong sustainable growth </a:t>
            </a:r>
            <a:r>
              <a:rPr lang="en-GB" sz="3000" b="1" u="sng" kern="0" dirty="0">
                <a:solidFill>
                  <a:srgbClr val="FF0000"/>
                </a:solidFill>
                <a:cs typeface="Calibri" pitchFamily="34" charset="0"/>
              </a:rPr>
              <a:t>to</a:t>
            </a:r>
            <a:r>
              <a:rPr lang="en-GB" sz="3000" kern="0" dirty="0">
                <a:solidFill>
                  <a:srgbClr val="FF0000"/>
                </a:solidFill>
                <a:cs typeface="Calibri" pitchFamily="34" charset="0"/>
              </a:rPr>
              <a:t> make a difference </a:t>
            </a:r>
            <a:r>
              <a:rPr lang="en-GB" sz="3000" kern="0" dirty="0">
                <a:solidFill>
                  <a:srgbClr val="2D2DB9">
                    <a:lumMod val="75000"/>
                  </a:srgbClr>
                </a:solidFill>
                <a:cs typeface="Calibri" pitchFamily="34" charset="0"/>
              </a:rPr>
              <a:t>to people’s lives, homes and communities</a:t>
            </a:r>
          </a:p>
          <a:p>
            <a:pPr marL="0" indent="0" algn="ctr"/>
            <a:endParaRPr lang="en-US" altLang="en-US" kern="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" y="4675584"/>
            <a:ext cx="4574183" cy="172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145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Values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May the FORSE be with you 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6345"/>
            <a:ext cx="5301332" cy="40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Values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May the </a:t>
            </a:r>
            <a:r>
              <a:rPr lang="en-US" altLang="en-US" b="1" kern="0" dirty="0">
                <a:solidFill>
                  <a:srgbClr val="FF0000"/>
                </a:solidFill>
              </a:rPr>
              <a:t>FORSE</a:t>
            </a:r>
            <a:r>
              <a:rPr lang="en-US" altLang="en-US" kern="0" dirty="0">
                <a:solidFill>
                  <a:srgbClr val="0070C0"/>
                </a:solidFill>
              </a:rPr>
              <a:t> be with you 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6345"/>
            <a:ext cx="5301332" cy="405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9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746452"/>
          </a:xfrm>
        </p:spPr>
        <p:txBody>
          <a:bodyPr/>
          <a:lstStyle/>
          <a:p>
            <a:r>
              <a:rPr lang="en-GB" dirty="0"/>
              <a:t>Complaints ‘Handled’ (email chase!!)</a:t>
            </a:r>
          </a:p>
          <a:p>
            <a:r>
              <a:rPr lang="en-GB" dirty="0"/>
              <a:t>Cumbersome, bureaucratic paper chase!  With d</a:t>
            </a:r>
            <a:r>
              <a:rPr lang="en-GB" sz="2800" dirty="0"/>
              <a:t>efensive / negative responses not always answering all issues raised </a:t>
            </a:r>
          </a:p>
          <a:p>
            <a:r>
              <a:rPr lang="en-GB" dirty="0"/>
              <a:t>Not always keeping in contact with complainants</a:t>
            </a:r>
          </a:p>
          <a:p>
            <a:r>
              <a:rPr lang="en-GB" dirty="0"/>
              <a:t>Staff at ‘grass roots’ not clear how to handle concerns</a:t>
            </a:r>
          </a:p>
          <a:p>
            <a:r>
              <a:rPr lang="en-GB" dirty="0"/>
              <a:t>Not Independent</a:t>
            </a:r>
          </a:p>
          <a:p>
            <a:r>
              <a:rPr lang="en-GB" dirty="0"/>
              <a:t>‘Passing the hot potato!’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Operating Principles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Doing the right thing</a:t>
            </a: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The 4 P’s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9" y="1023938"/>
            <a:ext cx="5270152" cy="40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Operating Principles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Doing the right thing</a:t>
            </a: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The 4 P’s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23939"/>
            <a:ext cx="5270152" cy="407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76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Leadership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60926" y="1196752"/>
            <a:ext cx="240985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  <a:p>
            <a:pPr algn="ctr" eaLnBrk="1" hangingPunct="1"/>
            <a:r>
              <a:rPr lang="en-US" altLang="en-US" sz="3200" kern="0" dirty="0">
                <a:solidFill>
                  <a:srgbClr val="002060"/>
                </a:solidFill>
              </a:rPr>
              <a:t>Leadership </a:t>
            </a:r>
          </a:p>
          <a:p>
            <a:pPr algn="ctr" eaLnBrk="1" hangingPunct="1"/>
            <a:r>
              <a:rPr lang="en-US" altLang="en-US" sz="3200" kern="0" dirty="0">
                <a:solidFill>
                  <a:srgbClr val="002060"/>
                </a:solidFill>
              </a:rPr>
              <a:t>Model</a:t>
            </a:r>
          </a:p>
          <a:p>
            <a:pPr algn="ctr" eaLnBrk="1" hangingPunct="1"/>
            <a:r>
              <a:rPr lang="en-US" altLang="en-US" sz="3200" kern="0" dirty="0">
                <a:solidFill>
                  <a:srgbClr val="0070C0"/>
                </a:solidFill>
              </a:rPr>
              <a:t>Leaders at WWH…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6618"/>
          <a:stretch/>
        </p:blipFill>
        <p:spPr bwMode="auto">
          <a:xfrm>
            <a:off x="616842" y="1015123"/>
            <a:ext cx="5444084" cy="505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Development </a:t>
            </a:r>
            <a:r>
              <a:rPr lang="en-US" altLang="en-US" dirty="0">
                <a:solidFill>
                  <a:srgbClr val="0070C0"/>
                </a:solidFill>
              </a:rPr>
              <a:t>– and reality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8122096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u="sng" kern="0" dirty="0">
                <a:solidFill>
                  <a:srgbClr val="0070C0"/>
                </a:solidFill>
              </a:rPr>
              <a:t>Developing Heroes to Make a Difference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					Leaders at WWH…..</a:t>
            </a: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					Development conversations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231605" cy="323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Getting it right more and more often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196752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" y="1731874"/>
            <a:ext cx="7416824" cy="49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09564" y="1639863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u="sng" baseline="-25000" dirty="0">
                <a:solidFill>
                  <a:srgbClr val="002060"/>
                </a:solidFill>
                <a:cs typeface="+mn-cs"/>
              </a:rPr>
              <a:t>Culture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5536" y="4725144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Values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7242" y="3429000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Operating Principles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29026" y="2939600"/>
            <a:ext cx="2307470" cy="92144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Development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382544" y="1628800"/>
            <a:ext cx="2365920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800" b="1" baseline="-25000" dirty="0">
                <a:solidFill>
                  <a:srgbClr val="0070C0"/>
                </a:solidFill>
                <a:cs typeface="+mn-cs"/>
              </a:rPr>
              <a:t>Leadership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857162" y="4357442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Reality</a:t>
            </a:r>
          </a:p>
        </p:txBody>
      </p:sp>
      <p:cxnSp>
        <p:nvCxnSpPr>
          <p:cNvPr id="4" name="Curved Connector 3"/>
          <p:cNvCxnSpPr>
            <a:stCxn id="2" idx="5"/>
          </p:cNvCxnSpPr>
          <p:nvPr/>
        </p:nvCxnSpPr>
        <p:spPr bwMode="auto">
          <a:xfrm rot="16200000" flipH="1">
            <a:off x="1965704" y="2334872"/>
            <a:ext cx="568620" cy="89955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urved Connector 16"/>
          <p:cNvCxnSpPr/>
          <p:nvPr/>
        </p:nvCxnSpPr>
        <p:spPr bwMode="auto">
          <a:xfrm>
            <a:off x="2185474" y="3933056"/>
            <a:ext cx="2530545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urved Connector 19"/>
          <p:cNvCxnSpPr/>
          <p:nvPr/>
        </p:nvCxnSpPr>
        <p:spPr bwMode="auto">
          <a:xfrm flipV="1">
            <a:off x="2483770" y="4357442"/>
            <a:ext cx="2100806" cy="87175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urved Connector 50"/>
          <p:cNvCxnSpPr>
            <a:stCxn id="10" idx="3"/>
          </p:cNvCxnSpPr>
          <p:nvPr/>
        </p:nvCxnSpPr>
        <p:spPr bwMode="auto">
          <a:xfrm rot="5400000">
            <a:off x="6034036" y="2373970"/>
            <a:ext cx="579682" cy="81029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urved Connector 53"/>
          <p:cNvCxnSpPr>
            <a:stCxn id="11" idx="1"/>
          </p:cNvCxnSpPr>
          <p:nvPr/>
        </p:nvCxnSpPr>
        <p:spPr bwMode="auto">
          <a:xfrm rot="16200000" flipV="1">
            <a:off x="6373566" y="3715667"/>
            <a:ext cx="428005" cy="1150816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Curved Connector 63"/>
          <p:cNvCxnSpPr>
            <a:stCxn id="9" idx="2"/>
          </p:cNvCxnSpPr>
          <p:nvPr/>
        </p:nvCxnSpPr>
        <p:spPr bwMode="auto">
          <a:xfrm rot="10800000" flipV="1">
            <a:off x="5508104" y="3400324"/>
            <a:ext cx="1220922" cy="2329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al 69"/>
          <p:cNvSpPr/>
          <p:nvPr/>
        </p:nvSpPr>
        <p:spPr bwMode="auto">
          <a:xfrm>
            <a:off x="4235645" y="1009007"/>
            <a:ext cx="2088232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3600" b="1" baseline="-25000" dirty="0">
                <a:solidFill>
                  <a:srgbClr val="0070C0"/>
                </a:solidFill>
                <a:cs typeface="+mn-cs"/>
              </a:rPr>
              <a:t>Vision</a:t>
            </a:r>
          </a:p>
        </p:txBody>
      </p:sp>
      <p:cxnSp>
        <p:nvCxnSpPr>
          <p:cNvPr id="75" name="Curved Connector 74"/>
          <p:cNvCxnSpPr>
            <a:stCxn id="70" idx="4"/>
          </p:cNvCxnSpPr>
          <p:nvPr/>
        </p:nvCxnSpPr>
        <p:spPr bwMode="auto">
          <a:xfrm rot="5400000">
            <a:off x="4716669" y="2376507"/>
            <a:ext cx="922481" cy="2037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Oval 88"/>
          <p:cNvSpPr/>
          <p:nvPr/>
        </p:nvSpPr>
        <p:spPr bwMode="auto">
          <a:xfrm>
            <a:off x="1979712" y="972470"/>
            <a:ext cx="1863588" cy="1008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600" b="1" baseline="-25000" dirty="0">
                <a:solidFill>
                  <a:srgbClr val="0070C0"/>
                </a:solidFill>
                <a:cs typeface="+mn-cs"/>
              </a:rPr>
              <a:t>No blame</a:t>
            </a:r>
          </a:p>
          <a:p>
            <a:pPr algn="ctr" eaLnBrk="0" hangingPunct="0"/>
            <a:r>
              <a:rPr lang="en-GB" sz="2000" b="1" baseline="-25000" dirty="0">
                <a:solidFill>
                  <a:srgbClr val="0070C0"/>
                </a:solidFill>
                <a:cs typeface="+mn-cs"/>
              </a:rPr>
              <a:t>(genuinely)</a:t>
            </a:r>
          </a:p>
        </p:txBody>
      </p:sp>
      <p:cxnSp>
        <p:nvCxnSpPr>
          <p:cNvPr id="91" name="Curved Connector 90"/>
          <p:cNvCxnSpPr>
            <a:stCxn id="89" idx="4"/>
          </p:cNvCxnSpPr>
          <p:nvPr/>
        </p:nvCxnSpPr>
        <p:spPr bwMode="auto">
          <a:xfrm rot="16200000" flipH="1">
            <a:off x="2849366" y="2042721"/>
            <a:ext cx="1448418" cy="1324139"/>
          </a:xfrm>
          <a:prstGeom prst="curvedConnector3">
            <a:avLst>
              <a:gd name="adj1" fmla="val 40136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0445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07" y="338537"/>
            <a:ext cx="6624736" cy="64807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….so finally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1628800"/>
            <a:ext cx="77724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A clear, simple 1 stage complaints procedure 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Simple rules/principles = complex </a:t>
            </a:r>
            <a:r>
              <a:rPr lang="en-US" altLang="en-US" kern="0" dirty="0" err="1">
                <a:solidFill>
                  <a:srgbClr val="0070C0"/>
                </a:solidFill>
              </a:rPr>
              <a:t>behaviour</a:t>
            </a:r>
            <a:endParaRPr lang="en-US" altLang="en-US" kern="0" dirty="0">
              <a:solidFill>
                <a:srgbClr val="0070C0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Support for staff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The right culture – with no blame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kern="0" dirty="0">
                <a:solidFill>
                  <a:srgbClr val="0070C0"/>
                </a:solidFill>
              </a:rPr>
              <a:t>A focus on getting it right more and more often</a:t>
            </a: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Lots more elephant to eat……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12816"/>
            <a:ext cx="2817910" cy="179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6624736" cy="648072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968552"/>
          </a:xfrm>
        </p:spPr>
        <p:txBody>
          <a:bodyPr/>
          <a:lstStyle/>
          <a:p>
            <a:pPr eaLnBrk="1" hangingPunct="1"/>
            <a:endParaRPr lang="en-US" altLang="en-US" sz="3600" dirty="0">
              <a:solidFill>
                <a:srgbClr val="0070C0"/>
              </a:solidFill>
            </a:endParaRPr>
          </a:p>
          <a:p>
            <a:pPr eaLnBrk="1" hangingPunct="1"/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376" y="980728"/>
            <a:ext cx="7772400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endParaRPr lang="en-US" altLang="en-US" kern="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kern="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0810"/>
            <a:ext cx="7151167" cy="476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251520" y="296652"/>
            <a:ext cx="3096344" cy="1368152"/>
          </a:xfrm>
          <a:prstGeom prst="wedgeRoundRectCallout">
            <a:avLst>
              <a:gd name="adj1" fmla="val -1809"/>
              <a:gd name="adj2" fmla="val 13630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6600" baseline="-25000" dirty="0">
                <a:solidFill>
                  <a:srgbClr val="0070C0"/>
                </a:solidFill>
                <a:cs typeface="+mn-cs"/>
              </a:rPr>
              <a:t>Eat me…..</a:t>
            </a:r>
          </a:p>
        </p:txBody>
      </p:sp>
    </p:spTree>
    <p:extLst>
      <p:ext uri="{BB962C8B-B14F-4D97-AF65-F5344CB8AC3E}">
        <p14:creationId xmlns:p14="http://schemas.microsoft.com/office/powerpoint/2010/main" val="271133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/>
          <a:lstStyle/>
          <a:p>
            <a:r>
              <a:rPr lang="en-GB" sz="2400" dirty="0"/>
              <a:t>Management &amp; Response not proportionate</a:t>
            </a:r>
          </a:p>
          <a:p>
            <a:r>
              <a:rPr lang="en-GB" sz="2400" dirty="0"/>
              <a:t>Protracted sign off process </a:t>
            </a:r>
          </a:p>
          <a:p>
            <a:r>
              <a:rPr lang="en-GB" sz="2400" dirty="0"/>
              <a:t>Not always following up on promises</a:t>
            </a:r>
          </a:p>
          <a:p>
            <a:r>
              <a:rPr lang="en-GB" sz="2400" dirty="0"/>
              <a:t>Issues not ‘nipped in the bud’ &amp; allowed to escalate</a:t>
            </a:r>
          </a:p>
          <a:p>
            <a:r>
              <a:rPr lang="en-GB" sz="2400" dirty="0"/>
              <a:t>Ward Staff / Managers telling people who were </a:t>
            </a:r>
          </a:p>
          <a:p>
            <a:pPr>
              <a:buNone/>
            </a:pPr>
            <a:r>
              <a:rPr lang="en-GB" sz="2400" dirty="0"/>
              <a:t>   unhappy to write to the Chief Executive</a:t>
            </a:r>
          </a:p>
          <a:p>
            <a:r>
              <a:rPr lang="en-GB" sz="2400" dirty="0"/>
              <a:t>Not always feeding back to families after a serious incident investigation</a:t>
            </a:r>
          </a:p>
          <a:p>
            <a:r>
              <a:rPr lang="en-GB" sz="2400" dirty="0"/>
              <a:t>Not meeting NHS Redress regulations:</a:t>
            </a:r>
          </a:p>
          <a:p>
            <a:pPr lvl="4"/>
            <a:r>
              <a:rPr lang="en-GB" dirty="0"/>
              <a:t>Breach duty care / qualifying liability</a:t>
            </a:r>
          </a:p>
          <a:p>
            <a:pPr lvl="4"/>
            <a:r>
              <a:rPr lang="en-GB" dirty="0"/>
              <a:t>Timescales</a:t>
            </a:r>
          </a:p>
          <a:p>
            <a:pPr lvl="4"/>
            <a:r>
              <a:rPr lang="en-GB" dirty="0"/>
              <a:t>Contact / expectations</a:t>
            </a:r>
          </a:p>
          <a:p>
            <a:pPr lvl="4"/>
            <a:r>
              <a:rPr lang="en-GB" dirty="0"/>
              <a:t>Holding letters </a:t>
            </a:r>
          </a:p>
          <a:p>
            <a:pPr lvl="4"/>
            <a:r>
              <a:rPr lang="en-GB" dirty="0"/>
              <a:t>Independent reviews 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6021288"/>
          </a:xfrm>
        </p:spPr>
        <p:txBody>
          <a:bodyPr/>
          <a:lstStyle/>
          <a:p>
            <a:r>
              <a:rPr lang="en-GB" sz="2400" b="1" dirty="0"/>
              <a:t>Unnecessary formalisation &amp; escalation of concerns </a:t>
            </a:r>
          </a:p>
          <a:p>
            <a:r>
              <a:rPr lang="en-GB" sz="2400" b="1" dirty="0"/>
              <a:t>Complaints taking far to long to resolve</a:t>
            </a:r>
          </a:p>
          <a:p>
            <a:r>
              <a:rPr lang="en-GB" sz="2400" b="1" dirty="0"/>
              <a:t>High level complainant dissatisfaction</a:t>
            </a:r>
          </a:p>
          <a:p>
            <a:r>
              <a:rPr lang="en-GB" sz="2400" b="1" dirty="0"/>
              <a:t>Many complainants coming back unhappy or just Give up &amp; loose faith</a:t>
            </a:r>
          </a:p>
          <a:p>
            <a:r>
              <a:rPr lang="en-GB" sz="2400" b="1" dirty="0"/>
              <a:t>Distress to complainants (often bereaved)</a:t>
            </a:r>
          </a:p>
          <a:p>
            <a:r>
              <a:rPr lang="en-GB" sz="2400" b="1" dirty="0"/>
              <a:t>Loss of trust / fear – hiding something</a:t>
            </a:r>
          </a:p>
          <a:p>
            <a:r>
              <a:rPr lang="en-GB" sz="2400" b="1" dirty="0"/>
              <a:t>Poor Organisational Reputation </a:t>
            </a:r>
          </a:p>
          <a:p>
            <a:r>
              <a:rPr lang="en-GB" sz="2400" b="1" dirty="0"/>
              <a:t>39 open Ombudsman Investigations – a number of Section 16 /17 outcomes </a:t>
            </a:r>
          </a:p>
          <a:p>
            <a:r>
              <a:rPr lang="en-GB" sz="2400" b="1" dirty="0"/>
              <a:t>Spirals out of control -National Media interest</a:t>
            </a:r>
          </a:p>
          <a:p>
            <a:pPr>
              <a:buNone/>
            </a:pPr>
            <a:r>
              <a:rPr lang="en-GB" sz="2400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GB" dirty="0"/>
              <a:t>End 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 Scale Culture Change starting from the Top of the Health Board- Chief Executive &amp; Chairman</a:t>
            </a:r>
          </a:p>
          <a:p>
            <a:pPr lvl="1"/>
            <a:r>
              <a:rPr lang="en-GB" dirty="0"/>
              <a:t>Raising profile of importance of complaints </a:t>
            </a:r>
          </a:p>
          <a:p>
            <a:pPr lvl="1"/>
            <a:r>
              <a:rPr lang="en-GB" dirty="0"/>
              <a:t>Strengthening clinical accountability &amp; responsibility for complaints management &amp; learning lessons </a:t>
            </a:r>
          </a:p>
          <a:p>
            <a:pPr lvl="1"/>
            <a:r>
              <a:rPr lang="en-GB" dirty="0"/>
              <a:t>Clear Escalation processes</a:t>
            </a:r>
          </a:p>
          <a:p>
            <a:pPr lvl="1"/>
            <a:r>
              <a:rPr lang="en-GB" dirty="0"/>
              <a:t>Executive Board attention </a:t>
            </a:r>
          </a:p>
          <a:p>
            <a:pPr lvl="1"/>
            <a:r>
              <a:rPr lang="en-GB" dirty="0"/>
              <a:t>Link governance performance into finance &amp; target performance review processes</a:t>
            </a:r>
          </a:p>
          <a:p>
            <a:pPr lvl="1"/>
            <a:r>
              <a:rPr lang="en-GB" dirty="0"/>
              <a:t>Set up complaints Clinics each site – CEO /    </a:t>
            </a:r>
          </a:p>
          <a:p>
            <a:pPr lvl="1">
              <a:buNone/>
            </a:pPr>
            <a:r>
              <a:rPr lang="en-GB" dirty="0"/>
              <a:t>                    Executive Team with a senior clinician 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Did we do??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458112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A complaint is a gift of feedback from a service user. They have taken time and trouble to communicate with us about how they think and feel about care &amp; treatment provided- often under very difficult circumstances.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This gift, while it may not be comfortable to receive, is hugely valuable. </a:t>
            </a:r>
          </a:p>
        </p:txBody>
      </p:sp>
      <p:pic>
        <p:nvPicPr>
          <p:cNvPr id="7" name="Content Placeholder 6" descr="gift of compla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040560" cy="3360373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GB" dirty="0"/>
              <a:t>The Gift of Complaints 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Wales  West Housing - Complaint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1928</TotalTime>
  <Words>2623</Words>
  <Application>Microsoft Office PowerPoint</Application>
  <PresentationFormat>On-screen Show (4:3)</PresentationFormat>
  <Paragraphs>404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56</vt:i4>
      </vt:variant>
    </vt:vector>
  </HeadingPairs>
  <TitlesOfParts>
    <vt:vector size="102" baseType="lpstr">
      <vt:lpstr>ＭＳ Ｐゴシック</vt:lpstr>
      <vt:lpstr>Arial</vt:lpstr>
      <vt:lpstr>Calibri</vt:lpstr>
      <vt:lpstr>Calibri Bold</vt:lpstr>
      <vt:lpstr>Lucida Sans Unicode</vt:lpstr>
      <vt:lpstr>Times New Roman</vt:lpstr>
      <vt:lpstr>Verdana</vt:lpstr>
      <vt:lpstr>Wingdings</vt:lpstr>
      <vt:lpstr>Wingdings 2</vt:lpstr>
      <vt:lpstr>Wingdings 3</vt:lpstr>
      <vt:lpstr>Wales  West Housing - Complaints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21_Concourse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Lets Make Complaints Better?</vt:lpstr>
      <vt:lpstr>A Complainants Story</vt:lpstr>
      <vt:lpstr>PowerPoint Presentation</vt:lpstr>
      <vt:lpstr>February 2014</vt:lpstr>
      <vt:lpstr>PowerPoint Presentation</vt:lpstr>
      <vt:lpstr>PowerPoint Presentation</vt:lpstr>
      <vt:lpstr>End Results</vt:lpstr>
      <vt:lpstr>So What Did we do??</vt:lpstr>
      <vt:lpstr>The Gift of Complaints </vt:lpstr>
      <vt:lpstr>Culture</vt:lpstr>
      <vt:lpstr>PowerPoint Presentation</vt:lpstr>
      <vt:lpstr>Re-designed Team </vt:lpstr>
      <vt:lpstr>Education / Training &amp; Support</vt:lpstr>
      <vt:lpstr>Revised Complaints Processes</vt:lpstr>
      <vt:lpstr>PowerPoint Presentation</vt:lpstr>
      <vt:lpstr>PowerPoint Presentation</vt:lpstr>
      <vt:lpstr>PowerPoint Presentation</vt:lpstr>
      <vt:lpstr>Working on proactive contact with bereaved families</vt:lpstr>
      <vt:lpstr>Proactive Patient Feedback Mechanisms </vt:lpstr>
      <vt:lpstr>Investigative approach</vt:lpstr>
      <vt:lpstr>Responses</vt:lpstr>
      <vt:lpstr>Response Checklist</vt:lpstr>
      <vt:lpstr>Watch out for Brown M &amp; M ‘s</vt:lpstr>
      <vt:lpstr>Being Clear what Sign Off Means</vt:lpstr>
      <vt:lpstr>PowerPoint Presentation</vt:lpstr>
      <vt:lpstr>Key Messages</vt:lpstr>
      <vt:lpstr>PowerPoint Presentation</vt:lpstr>
      <vt:lpstr>So what difference has this made?</vt:lpstr>
      <vt:lpstr>QUESTIONS!</vt:lpstr>
      <vt:lpstr>Complaints Handling</vt:lpstr>
      <vt:lpstr>Exchanging Best Practice with other Local Authorities</vt:lpstr>
      <vt:lpstr>Improvements to Complaint Management at WCBC</vt:lpstr>
      <vt:lpstr>Statistics</vt:lpstr>
      <vt:lpstr>‘Tricks of the Trade’</vt:lpstr>
      <vt:lpstr>Barriers to Managing Complaints Well</vt:lpstr>
      <vt:lpstr>PowerPoint Presentation</vt:lpstr>
      <vt:lpstr>PowerPoint Presentation</vt:lpstr>
      <vt:lpstr>PowerPoint Presentation</vt:lpstr>
      <vt:lpstr>Our approach to complaints</vt:lpstr>
      <vt:lpstr>Complex rules  = simple behaviour Simple rules  = complex behaviour</vt:lpstr>
      <vt:lpstr>Complex rules  = simple behaviour Simple rules  = complex behaviour</vt:lpstr>
      <vt:lpstr>Complex rules  = simple behaviour Simple rules  = complex behaviour</vt:lpstr>
      <vt:lpstr>Complex rules  = simple behaviour Simple rules  = complex behaviour</vt:lpstr>
      <vt:lpstr>The Bigger Picture – the right culture</vt:lpstr>
      <vt:lpstr>Getting it right more and more often</vt:lpstr>
      <vt:lpstr>Vision – and reality</vt:lpstr>
      <vt:lpstr>Vision – and reality</vt:lpstr>
      <vt:lpstr>Values – and reality</vt:lpstr>
      <vt:lpstr>Values – and reality</vt:lpstr>
      <vt:lpstr>Operating Principles – and reality</vt:lpstr>
      <vt:lpstr>Operating Principles – and reality</vt:lpstr>
      <vt:lpstr>Leadership – and reality</vt:lpstr>
      <vt:lpstr>Development – and reality</vt:lpstr>
      <vt:lpstr>Getting it right more and more often</vt:lpstr>
      <vt:lpstr>….so finally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marilynm</dc:creator>
  <cp:lastModifiedBy>Lucy John</cp:lastModifiedBy>
  <cp:revision>186</cp:revision>
  <dcterms:created xsi:type="dcterms:W3CDTF">2011-11-17T16:00:57Z</dcterms:created>
  <dcterms:modified xsi:type="dcterms:W3CDTF">2018-03-27T13:29:56Z</dcterms:modified>
</cp:coreProperties>
</file>